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4"/>
    <p:sldMasterId id="2147483693" r:id="rId5"/>
  </p:sldMasterIdLst>
  <p:notesMasterIdLst>
    <p:notesMasterId r:id="rId37"/>
  </p:notesMasterIdLst>
  <p:sldIdLst>
    <p:sldId id="324" r:id="rId6"/>
    <p:sldId id="263" r:id="rId7"/>
    <p:sldId id="268" r:id="rId8"/>
    <p:sldId id="270" r:id="rId9"/>
    <p:sldId id="274" r:id="rId10"/>
    <p:sldId id="277" r:id="rId11"/>
    <p:sldId id="280" r:id="rId12"/>
    <p:sldId id="285" r:id="rId13"/>
    <p:sldId id="290" r:id="rId14"/>
    <p:sldId id="291" r:id="rId15"/>
    <p:sldId id="292" r:id="rId16"/>
    <p:sldId id="294" r:id="rId17"/>
    <p:sldId id="296" r:id="rId18"/>
    <p:sldId id="298" r:id="rId19"/>
    <p:sldId id="299" r:id="rId20"/>
    <p:sldId id="305" r:id="rId21"/>
    <p:sldId id="307" r:id="rId22"/>
    <p:sldId id="308" r:id="rId23"/>
    <p:sldId id="310" r:id="rId24"/>
    <p:sldId id="311" r:id="rId25"/>
    <p:sldId id="312" r:id="rId26"/>
    <p:sldId id="321" r:id="rId27"/>
    <p:sldId id="322" r:id="rId28"/>
    <p:sldId id="323" r:id="rId29"/>
    <p:sldId id="330" r:id="rId30"/>
    <p:sldId id="331" r:id="rId31"/>
    <p:sldId id="333" r:id="rId32"/>
    <p:sldId id="334" r:id="rId33"/>
    <p:sldId id="335" r:id="rId34"/>
    <p:sldId id="336" r:id="rId35"/>
    <p:sldId id="337" r:id="rId36"/>
  </p:sldIdLst>
  <p:sldSz cx="12192000" cy="6858000"/>
  <p:notesSz cx="7007225" cy="9293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706" autoAdjust="0"/>
  </p:normalViewPr>
  <p:slideViewPr>
    <p:cSldViewPr>
      <p:cViewPr varScale="1">
        <p:scale>
          <a:sx n="108" d="100"/>
          <a:sy n="108" d="100"/>
        </p:scale>
        <p:origin x="960" y="108"/>
      </p:cViewPr>
      <p:guideLst>
        <p:guide pos="7296"/>
        <p:guide orient="horz"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E177C-57E2-4311-A944-6D50D96DB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1988"/>
            <a:ext cx="5607050" cy="3659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08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808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8918-CD39-4C82-974B-8F09DDD2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8918-CD39-4C82-974B-8F09DDD24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325" y="355432"/>
            <a:ext cx="9144000" cy="646331"/>
          </a:xfrm>
        </p:spPr>
        <p:txBody>
          <a:bodyPr anchor="t" anchorCtr="0">
            <a:sp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707" y="3109202"/>
            <a:ext cx="7954617" cy="1655762"/>
          </a:xfrm>
        </p:spPr>
        <p:txBody>
          <a:bodyPr anchor="ctr">
            <a:noAutofit/>
          </a:bodyPr>
          <a:lstStyle>
            <a:lvl1pPr marL="0" indent="0" algn="r">
              <a:lnSpc>
                <a:spcPct val="95000"/>
              </a:lnSpc>
              <a:spcBef>
                <a:spcPts val="8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2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-graph_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395806" y="5349875"/>
            <a:ext cx="1796194" cy="739738"/>
          </a:xfrm>
          <a:prstGeom prst="rect">
            <a:avLst/>
          </a:prstGeom>
          <a:noFill/>
        </p:spPr>
        <p:txBody>
          <a:bodyPr wrap="square" lIns="73152" rtlCol="0" anchor="b" anchorCtr="0">
            <a:noAutofit/>
          </a:bodyPr>
          <a:lstStyle/>
          <a:p>
            <a:pPr marL="114300" indent="-114300"/>
            <a:r>
              <a:rPr lang="en-US" sz="1400" b="0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 Difference between this estimate and the 2017 estimate is statistically significant at the .05 level. 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2256683" y="1234464"/>
            <a:ext cx="6764234" cy="411541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395806" y="3977634"/>
            <a:ext cx="1643729" cy="1291338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632723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  <p15:guide id="2" orient="horz" pos="3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-figure_no-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1574350" y="1600220"/>
            <a:ext cx="8128900" cy="411477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7116" y="6446486"/>
            <a:ext cx="8683367" cy="285509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</p:spTree>
    <p:extLst>
      <p:ext uri="{BB962C8B-B14F-4D97-AF65-F5344CB8AC3E}">
        <p14:creationId xmlns:p14="http://schemas.microsoft.com/office/powerpoint/2010/main" val="580208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  <p15:guide id="2" orient="horz" pos="3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21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325" y="355432"/>
            <a:ext cx="9144000" cy="646331"/>
          </a:xfrm>
        </p:spPr>
        <p:txBody>
          <a:bodyPr anchor="t" anchorCtr="0">
            <a:sp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707" y="3109202"/>
            <a:ext cx="8427693" cy="1655762"/>
          </a:xfrm>
        </p:spPr>
        <p:txBody>
          <a:bodyPr anchor="ctr">
            <a:noAutofit/>
          </a:bodyPr>
          <a:lstStyle>
            <a:lvl1pPr marL="0" indent="0" algn="r">
              <a:lnSpc>
                <a:spcPct val="95000"/>
              </a:lnSpc>
              <a:spcBef>
                <a:spcPts val="8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4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-graph_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395806" y="5349875"/>
            <a:ext cx="1796194" cy="739738"/>
          </a:xfrm>
          <a:prstGeom prst="rect">
            <a:avLst/>
          </a:prstGeom>
          <a:noFill/>
        </p:spPr>
        <p:txBody>
          <a:bodyPr wrap="square" lIns="73152" rtlCol="0" anchor="b" anchorCtr="0">
            <a:noAutofit/>
          </a:bodyPr>
          <a:lstStyle/>
          <a:p>
            <a:pPr marL="114300" indent="-114300"/>
            <a:r>
              <a:rPr lang="en-US" sz="1400" b="0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 Difference between this estimate and the 2017 estimate is statistically significant at the .05 level. 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2256683" y="1234464"/>
            <a:ext cx="6764234" cy="411541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395806" y="3977634"/>
            <a:ext cx="1643729" cy="1291338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198149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orient="horz" pos="33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-figure_no-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1574350" y="1600220"/>
            <a:ext cx="8128900" cy="411477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7116" y="6446486"/>
            <a:ext cx="8683367" cy="285509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</p:spTree>
    <p:extLst>
      <p:ext uri="{BB962C8B-B14F-4D97-AF65-F5344CB8AC3E}">
        <p14:creationId xmlns:p14="http://schemas.microsoft.com/office/powerpoint/2010/main" val="20484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orient="horz" pos="36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0"/>
            <a:ext cx="10652125" cy="960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508125"/>
            <a:ext cx="10788650" cy="466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026" y="6504466"/>
            <a:ext cx="59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E3A314-87DB-4872-AD32-2EBA0046D649}" type="slidenum">
              <a:rPr lang="en-US" sz="1400" smtClean="0">
                <a:latin typeface="+mj-lt"/>
              </a:rPr>
              <a:t>‹#›</a:t>
            </a:fld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38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0"/>
            <a:ext cx="10652125" cy="960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508125"/>
            <a:ext cx="10788650" cy="466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026" y="6504466"/>
            <a:ext cx="59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E3A314-87DB-4872-AD32-2EBA0046D649}" type="slidenum">
              <a:rPr lang="en-US" sz="1400" smtClean="0">
                <a:latin typeface="+mj-lt"/>
              </a:rPr>
              <a:t>‹#›</a:t>
            </a:fld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56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38">
          <p15:clr>
            <a:srgbClr val="F26B43"/>
          </p15:clr>
        </p15:guide>
        <p15:guide id="2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DCE4DA-A732-4E96-A2D3-20A77C428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325" y="355432"/>
            <a:ext cx="9144000" cy="1754326"/>
          </a:xfrm>
        </p:spPr>
        <p:txBody>
          <a:bodyPr/>
          <a:lstStyle/>
          <a:p>
            <a:r>
              <a:rPr lang="en-AU"/>
              <a:t>2017 Annual Report Snippets</a:t>
            </a:r>
            <a:br>
              <a:rPr lang="en-AU"/>
            </a:br>
            <a:r>
              <a:rPr lang="en-AU"/>
              <a:t>NSDUH, SAMHSA, USA DHHS</a:t>
            </a:r>
            <a:br>
              <a:rPr lang="en-AU"/>
            </a:br>
            <a:r>
              <a:rPr lang="en-AU"/>
              <a:t>Selected Trends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E8F30E-2579-4D25-887B-816279714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1800"/>
              <a:t>https://www.samhsa.gov/data/report/slides-2017-nsduh-annual-national-report</a:t>
            </a:r>
          </a:p>
        </p:txBody>
      </p:sp>
    </p:spTree>
    <p:extLst>
      <p:ext uri="{BB962C8B-B14F-4D97-AF65-F5344CB8AC3E}">
        <p14:creationId xmlns:p14="http://schemas.microsoft.com/office/powerpoint/2010/main" val="187237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Past Year Cocaine Initiates among People Aged 12 or Older, by Age Group (in Thousands):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FFR1.29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1,032</a:t>
                      </a:r>
                    </a:p>
                  </a:txBody>
                  <a:tcPr marL="9144" marR="9525" marT="9144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986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998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872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977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906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623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642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670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639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766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968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1,085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1,037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310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" marR="9525" marT="9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274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" marR="9525" marT="9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498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766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127</a:t>
                      </a:r>
                    </a:p>
                  </a:txBody>
                  <a:tcPr marL="9144" marR="9525" marT="9144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49814E-77BE-984A-8C5C-E97DD8E0C0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1829"/>
            <a:ext cx="6970660" cy="4202171"/>
          </a:xfrm>
        </p:spPr>
      </p:pic>
    </p:spTree>
    <p:extLst>
      <p:ext uri="{BB962C8B-B14F-4D97-AF65-F5344CB8AC3E}">
        <p14:creationId xmlns:p14="http://schemas.microsoft.com/office/powerpoint/2010/main" val="229688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1855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Past Year Heroin Initiates among People Aged 12 or Older, by Age Group (in Thousands):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FFR1.30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117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794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18381A-DE63-EA4F-924A-4692BABB47D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6608"/>
            <a:ext cx="6781800" cy="4093741"/>
          </a:xfrm>
        </p:spPr>
      </p:pic>
    </p:spTree>
    <p:extLst>
      <p:ext uri="{BB962C8B-B14F-4D97-AF65-F5344CB8AC3E}">
        <p14:creationId xmlns:p14="http://schemas.microsoft.com/office/powerpoint/2010/main" val="194147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Alcohol Use Disorder in the Past Year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FFR1.32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8849828-0705-384C-829B-475120C08A0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7" y="1121726"/>
            <a:ext cx="6766560" cy="4147246"/>
          </a:xfrm>
        </p:spPr>
      </p:pic>
    </p:spTree>
    <p:extLst>
      <p:ext uri="{BB962C8B-B14F-4D97-AF65-F5344CB8AC3E}">
        <p14:creationId xmlns:p14="http://schemas.microsoft.com/office/powerpoint/2010/main" val="135395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Marijuana Use Disorder in the Past Year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FFR1.34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8B44F2-27F6-F349-8BA0-0C554F8AAD7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7" y="1254531"/>
            <a:ext cx="6661043" cy="4010950"/>
          </a:xfrm>
        </p:spPr>
      </p:pic>
    </p:spTree>
    <p:extLst>
      <p:ext uri="{BB962C8B-B14F-4D97-AF65-F5344CB8AC3E}">
        <p14:creationId xmlns:p14="http://schemas.microsoft.com/office/powerpoint/2010/main" val="46020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Cocaine Use Disorder in the Past Year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FFR1.36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E061FF-56DA-EA4E-9D80-045AC5BCD23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7" y="1237635"/>
            <a:ext cx="6661043" cy="4044204"/>
          </a:xfrm>
        </p:spPr>
      </p:pic>
    </p:spTree>
    <p:extLst>
      <p:ext uri="{BB962C8B-B14F-4D97-AF65-F5344CB8AC3E}">
        <p14:creationId xmlns:p14="http://schemas.microsoft.com/office/powerpoint/2010/main" val="317313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Heroin Use Disorder in the Past Year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FFR1.37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Note: Estimates of less than 0.1 percent round to 0.0 percent when shown to the nearest tenth of a percent.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AB2237-6F2A-F54A-B0B5-D5BEFCB2FAB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7" y="1316244"/>
            <a:ext cx="6766560" cy="3951104"/>
          </a:xfrm>
        </p:spPr>
      </p:pic>
    </p:spTree>
    <p:extLst>
      <p:ext uri="{BB962C8B-B14F-4D97-AF65-F5344CB8AC3E}">
        <p14:creationId xmlns:p14="http://schemas.microsoft.com/office/powerpoint/2010/main" val="31459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500" dirty="0"/>
              <a:t>Major Depressive Episode (MDE) and MDE with Severe Impairment in the Past Year among Youths Aged 12 to 17: Percentages, 2004-2017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FFR1.43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N/A = not available.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6" y="5532097"/>
          <a:ext cx="6661049" cy="82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249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MDE Status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 with Severe </a:t>
                      </a:r>
                      <a:b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</a:b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  Impairment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0988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0988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8B2AD3-A754-7347-B56F-2E97D28F4AB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7" y="1261809"/>
            <a:ext cx="6661043" cy="3996626"/>
          </a:xfrm>
        </p:spPr>
      </p:pic>
    </p:spTree>
    <p:extLst>
      <p:ext uri="{BB962C8B-B14F-4D97-AF65-F5344CB8AC3E}">
        <p14:creationId xmlns:p14="http://schemas.microsoft.com/office/powerpoint/2010/main" val="426368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500" dirty="0"/>
              <a:t>Major Depressive Episode in the Past Year among Adults Aged 18 or Older, by Age Group: Percentages, 2005-2017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FFR1.45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CB46590-8DF5-B244-A562-153BC80FBFB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5" y="1324297"/>
            <a:ext cx="6766562" cy="3933503"/>
          </a:xfr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54356" y="5532097"/>
          <a:ext cx="6766555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379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36552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6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500" dirty="0"/>
              <a:t>Major Depressive Episode with Severe Impairment in the Past Year among Adults Aged 18 or Older, by Age Group: Percentages, 2009-2017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FFR1.46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00400" y="5532097"/>
          <a:ext cx="5486397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95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701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E9B59A-DF31-494A-965A-07D78D559A5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5" y="1282656"/>
            <a:ext cx="6661045" cy="4006109"/>
          </a:xfrm>
        </p:spPr>
      </p:pic>
    </p:spTree>
    <p:extLst>
      <p:ext uri="{BB962C8B-B14F-4D97-AF65-F5344CB8AC3E}">
        <p14:creationId xmlns:p14="http://schemas.microsoft.com/office/powerpoint/2010/main" val="95426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Any Mental Illness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FFR1.48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96C1AD-BA44-614A-89BE-5B06B9F282B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5" y="1180285"/>
            <a:ext cx="6766555" cy="4222924"/>
          </a:xfrm>
        </p:spPr>
      </p:pic>
    </p:spTree>
    <p:extLst>
      <p:ext uri="{BB962C8B-B14F-4D97-AF65-F5344CB8AC3E}">
        <p14:creationId xmlns:p14="http://schemas.microsoft.com/office/powerpoint/2010/main" val="420017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Past Month Cigarette Use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FFR1.02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248057"/>
            <a:ext cx="6762750" cy="4072961"/>
          </a:xfrm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708351"/>
              </p:ext>
            </p:extLst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31.8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4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Serious Mental Illness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FFR1.49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709D8B-249D-CC41-ABE2-4A4B770B77C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1"/>
            <a:ext cx="6824908" cy="4075304"/>
          </a:xfrm>
        </p:spPr>
      </p:pic>
    </p:spTree>
    <p:extLst>
      <p:ext uri="{BB962C8B-B14F-4D97-AF65-F5344CB8AC3E}">
        <p14:creationId xmlns:p14="http://schemas.microsoft.com/office/powerpoint/2010/main" val="270795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600" dirty="0"/>
              <a:t>Any Mental Illness Excluding Serious Mental Illness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FFR1.50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F9E2C6-18F2-724C-9B46-72423A99D36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6871045" cy="4177003"/>
          </a:xfrm>
        </p:spPr>
      </p:pic>
    </p:spTree>
    <p:extLst>
      <p:ext uri="{BB962C8B-B14F-4D97-AF65-F5344CB8AC3E}">
        <p14:creationId xmlns:p14="http://schemas.microsoft.com/office/powerpoint/2010/main" val="370973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Suicidal Thoughts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FFR1.59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7F24A4-9F98-F442-9E02-279F68E3941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176837"/>
            <a:ext cx="6887310" cy="4156984"/>
          </a:xfrm>
        </p:spPr>
      </p:pic>
    </p:spTree>
    <p:extLst>
      <p:ext uri="{BB962C8B-B14F-4D97-AF65-F5344CB8AC3E}">
        <p14:creationId xmlns:p14="http://schemas.microsoft.com/office/powerpoint/2010/main" val="197958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Suicide Plans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FFR1.60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E34BA8-57E0-4B4A-BB16-825659B3BB7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7010400" cy="4176409"/>
          </a:xfrm>
        </p:spPr>
      </p:pic>
    </p:spTree>
    <p:extLst>
      <p:ext uri="{BB962C8B-B14F-4D97-AF65-F5344CB8AC3E}">
        <p14:creationId xmlns:p14="http://schemas.microsoft.com/office/powerpoint/2010/main" val="140943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Suicide Attempts in the Past Year among Adults Aged 18 or Older, by Age Group: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FFR1.61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5724A92-38BA-A64D-84F7-67988A94E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5486400"/>
          <a:ext cx="5972911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81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77833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to 49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50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800582-74C6-A04B-80B3-B5BECFF3A84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198336"/>
            <a:ext cx="6811110" cy="4159643"/>
          </a:xfrm>
        </p:spPr>
      </p:pic>
    </p:spTree>
    <p:extLst>
      <p:ext uri="{BB962C8B-B14F-4D97-AF65-F5344CB8AC3E}">
        <p14:creationId xmlns:p14="http://schemas.microsoft.com/office/powerpoint/2010/main" val="162562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033125" cy="914400"/>
          </a:xfrm>
        </p:spPr>
        <p:txBody>
          <a:bodyPr>
            <a:normAutofit/>
          </a:bodyPr>
          <a:lstStyle/>
          <a:p>
            <a:r>
              <a:rPr lang="en-US" sz="2000" dirty="0"/>
              <a:t>Received Treatment in the Past Year for Depression among Youths Aged 12 to 17 with a Past Year Major Depressive Episode (MDE) or MDE with Severe Impairment: Percentages, 2004-2017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FFR1.68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N/A = not available.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207B2D-3699-BD4F-9C4F-5F2B857BF9E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4337"/>
            <a:ext cx="6858000" cy="4134255"/>
          </a:xfrm>
        </p:spPr>
      </p:pic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82951" y="5715000"/>
          <a:ext cx="6661049" cy="82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249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MDE Status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 with Severe </a:t>
                      </a:r>
                      <a:b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</a:b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  Impairment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0988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0988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45.0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5425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47.5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99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000" dirty="0"/>
              <a:t>Received Treatment in the Past Year for Depression among Adults Aged 18 or Older with a Past Year Major Depressive Episode (MDE) or MDE with Severe Impairment: Percentages, 2009-2017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FFR1.69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82951" y="5715000"/>
          <a:ext cx="6584852" cy="82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88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572596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MDE Status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64.3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67.2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65.3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MDE with Severe</a:t>
                      </a:r>
                      <a:b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</a:b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  Impairment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71.5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73.7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73.1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76.4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73.7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72.1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4977A0-ABC5-7641-9012-0CBACBB3C2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6858000" cy="4153437"/>
          </a:xfrm>
        </p:spPr>
      </p:pic>
    </p:spTree>
    <p:extLst>
      <p:ext uri="{BB962C8B-B14F-4D97-AF65-F5344CB8AC3E}">
        <p14:creationId xmlns:p14="http://schemas.microsoft.com/office/powerpoint/2010/main" val="105666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Sources of Mental Health Services in the Past Year among Youths Aged 12 to 17: Percentages, 2009-2017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95806" y="3977634"/>
            <a:ext cx="1719994" cy="1291338"/>
          </a:xfrm>
        </p:spPr>
        <p:txBody>
          <a:bodyPr/>
          <a:lstStyle/>
          <a:p>
            <a:r>
              <a:rPr lang="en-US" dirty="0"/>
              <a:t>Note: Mental health service for youths aged 12 to 17 is defined as having received treatment/counseling for emotional or behavioral problems not caused by substance use.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82950" y="5486400"/>
          <a:ext cx="6766560" cy="119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Source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Specialty Mental Health Setting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Education Settings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General Medical Setting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7322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Child Welfare Setting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4222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Juvenile Justice Setting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84163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4092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DB7997-F2CA-BF40-A458-39BFD0ACF45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71044"/>
            <a:ext cx="5943600" cy="4111523"/>
          </a:xfrm>
        </p:spPr>
      </p:pic>
    </p:spTree>
    <p:extLst>
      <p:ext uri="{BB962C8B-B14F-4D97-AF65-F5344CB8AC3E}">
        <p14:creationId xmlns:p14="http://schemas.microsoft.com/office/powerpoint/2010/main" val="2982563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Type of Mental Health Services Received in the Past Year among Adults Aged 18 or Older: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FFR1.72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95806" y="3977634"/>
            <a:ext cx="1719994" cy="1291338"/>
          </a:xfrm>
        </p:spPr>
        <p:txBody>
          <a:bodyPr/>
          <a:lstStyle/>
          <a:p>
            <a:r>
              <a:rPr lang="en-US" dirty="0"/>
              <a:t>Note: Mental health service is defined as having received inpatient care or outpatient care or having used prescription medication for problems with emotions, nerves, or mental health. 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847" y="5638800"/>
          <a:ext cx="8229606" cy="100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35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77772434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06589269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50383853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183212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73690392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58865659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6191205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Service Type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Any Mental Health Service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Inpatient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Outpatient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7322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Prescription Medication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4092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94EC8B-8035-694B-BB68-26ED65C9D9A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50" y="1077701"/>
            <a:ext cx="6629400" cy="4340959"/>
          </a:xfrm>
        </p:spPr>
      </p:pic>
    </p:spTree>
    <p:extLst>
      <p:ext uri="{BB962C8B-B14F-4D97-AF65-F5344CB8AC3E}">
        <p14:creationId xmlns:p14="http://schemas.microsoft.com/office/powerpoint/2010/main" val="350342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500" dirty="0"/>
              <a:t>Type of Mental Health Services Received in the Past Year among Adults Aged 18 or Older with Any Mental Illness in the Past Year: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FFR1.73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95806" y="3977634"/>
            <a:ext cx="1719994" cy="1291338"/>
          </a:xfrm>
        </p:spPr>
        <p:txBody>
          <a:bodyPr/>
          <a:lstStyle/>
          <a:p>
            <a:r>
              <a:rPr lang="en-US" dirty="0"/>
              <a:t>Note: Mental health service is defined as having received inpatient care or outpatient care or having used prescription medication for problems with emotions, nerves, or mental health. 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76600" y="5638800"/>
          <a:ext cx="5866260" cy="100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35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6191205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Service Type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Any Mental Health Service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40.9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Inpatient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Outpatient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7322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Prescription Medication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34.8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36.9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36.7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35.7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4092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BFDC26-7E84-2A4B-85AC-9CA11A891B9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52391"/>
            <a:ext cx="6629400" cy="4248418"/>
          </a:xfrm>
        </p:spPr>
      </p:pic>
    </p:spTree>
    <p:extLst>
      <p:ext uri="{BB962C8B-B14F-4D97-AF65-F5344CB8AC3E}">
        <p14:creationId xmlns:p14="http://schemas.microsoft.com/office/powerpoint/2010/main" val="78821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11277535" cy="914400"/>
          </a:xfrm>
        </p:spPr>
        <p:txBody>
          <a:bodyPr>
            <a:noAutofit/>
          </a:bodyPr>
          <a:lstStyle/>
          <a:p>
            <a:r>
              <a:rPr lang="en-US" sz="2400" dirty="0"/>
              <a:t>Smokers of One or More Packs of Cigarettes per Day among Past Month Daily Cigarette Smokers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 Low precision; no estimate reported.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219618"/>
              </p:ext>
            </p:extLst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49.2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45.9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45.1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*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*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37.1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36.9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34.4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32.9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31.6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29.5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27.3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49.4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45.2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72F876-FE28-408F-A358-02C4C8055A6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285103"/>
            <a:ext cx="6762750" cy="4014744"/>
          </a:xfrm>
        </p:spPr>
      </p:pic>
    </p:spTree>
    <p:extLst>
      <p:ext uri="{BB962C8B-B14F-4D97-AF65-F5344CB8AC3E}">
        <p14:creationId xmlns:p14="http://schemas.microsoft.com/office/powerpoint/2010/main" val="369251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400" dirty="0"/>
              <a:t>Type of Mental Health Services Received in the Past Year among Adults Aged 18 or Older with Serious Mental Illness in the Past Year: Percentages, 2008-2017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FFR1.74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95806" y="3977634"/>
            <a:ext cx="1719994" cy="1291338"/>
          </a:xfrm>
        </p:spPr>
        <p:txBody>
          <a:bodyPr/>
          <a:lstStyle/>
          <a:p>
            <a:r>
              <a:rPr lang="en-US" dirty="0"/>
              <a:t>Note: Mental health service is defined as having received inpatient care or outpatient care or having used prescription medication for problems with emotions, nerves, or mental health. 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76600" y="5638800"/>
          <a:ext cx="5866260" cy="100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35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6191205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Service Type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Any Mental Health Service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65.7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66.5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67.5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64.9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62.9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68.5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65.3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64.8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66.7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Inpatient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Outpatient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45.3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7322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Prescription Medication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62.1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4092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250B40-8763-5143-9DA0-04B75DBA930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53" y="1117917"/>
            <a:ext cx="6629400" cy="4317367"/>
          </a:xfrm>
        </p:spPr>
      </p:pic>
    </p:spTree>
    <p:extLst>
      <p:ext uri="{BB962C8B-B14F-4D97-AF65-F5344CB8AC3E}">
        <p14:creationId xmlns:p14="http://schemas.microsoft.com/office/powerpoint/2010/main" val="1882158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1261725" cy="914400"/>
          </a:xfrm>
        </p:spPr>
        <p:txBody>
          <a:bodyPr>
            <a:normAutofit/>
          </a:bodyPr>
          <a:lstStyle/>
          <a:p>
            <a:r>
              <a:rPr lang="en-US" sz="2500" dirty="0"/>
              <a:t>Perceived Unmet Need for Mental Health Services in the Past Year among Adults Aged 18 or Older, by Mental Illness Status: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FFR1.75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95806" y="3977634"/>
            <a:ext cx="1719994" cy="1291338"/>
          </a:xfrm>
        </p:spPr>
        <p:txBody>
          <a:bodyPr/>
          <a:lstStyle/>
          <a:p>
            <a:r>
              <a:rPr lang="en-US" dirty="0"/>
              <a:t>AMI = any mental illness; </a:t>
            </a:r>
          </a:p>
          <a:p>
            <a:r>
              <a:rPr lang="en-US" dirty="0"/>
              <a:t>MI = mental illness; </a:t>
            </a:r>
          </a:p>
          <a:p>
            <a:r>
              <a:rPr lang="en-US" dirty="0"/>
              <a:t>N/A = not available; </a:t>
            </a:r>
          </a:p>
          <a:p>
            <a:r>
              <a:rPr lang="en-US" dirty="0"/>
              <a:t>SMI = serious mental illness. 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ACC4398-1C48-7847-B4FC-FD8262A7EE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0" y="5638800"/>
          <a:ext cx="7402520" cy="8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77772434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06589269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50383853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183212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73690392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58865659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6191205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93891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MI Status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2002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2003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All Adults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5.4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5.1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5.3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5.5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Adults with AMI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90674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Adults with SMI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2250" algn="dec"/>
                        </a:tabLst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N/A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46.3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43.1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41.6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42.9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39.7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2222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44.2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14092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703E1D-C64C-3B4E-99F0-7B6238DE948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6629400" cy="4048669"/>
          </a:xfrm>
        </p:spPr>
      </p:pic>
    </p:spTree>
    <p:extLst>
      <p:ext uri="{BB962C8B-B14F-4D97-AF65-F5344CB8AC3E}">
        <p14:creationId xmlns:p14="http://schemas.microsoft.com/office/powerpoint/2010/main" val="289903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11277535" cy="914400"/>
          </a:xfrm>
        </p:spPr>
        <p:txBody>
          <a:bodyPr>
            <a:noAutofit/>
          </a:bodyPr>
          <a:lstStyle/>
          <a:p>
            <a:r>
              <a:rPr lang="en-US" sz="2800" dirty="0"/>
              <a:t>Past Month Alcohol Use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FFR1.06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56692"/>
              </p:ext>
            </p:extLst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52.1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52.2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51.7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13.3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12.9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11.5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62.0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59.6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56.3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52.5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53.7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56.5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55.8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65E909-10D6-3C4E-9315-1F8826A5865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0845"/>
            <a:ext cx="6705600" cy="4135935"/>
          </a:xfrm>
        </p:spPr>
      </p:pic>
    </p:spTree>
    <p:extLst>
      <p:ext uri="{BB962C8B-B14F-4D97-AF65-F5344CB8AC3E}">
        <p14:creationId xmlns:p14="http://schemas.microsoft.com/office/powerpoint/2010/main" val="174943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"/>
            <a:ext cx="9982200" cy="914400"/>
          </a:xfrm>
        </p:spPr>
        <p:txBody>
          <a:bodyPr>
            <a:noAutofit/>
          </a:bodyPr>
          <a:lstStyle/>
          <a:p>
            <a:r>
              <a:rPr lang="en-US" sz="2800" dirty="0"/>
              <a:t>Current Alcohol Use among People Aged 12 to 20: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FFR1.10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647443"/>
              </p:ext>
            </p:extLst>
          </p:nvPr>
        </p:nvGraphicFramePr>
        <p:xfrm>
          <a:off x="2254357" y="5867400"/>
          <a:ext cx="6766560" cy="46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Use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Current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28.0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27.2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25.1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24.3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FB4B57-5817-2743-BC30-D2261756E2F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53" y="1447800"/>
            <a:ext cx="6889643" cy="4164069"/>
          </a:xfrm>
        </p:spPr>
      </p:pic>
    </p:spTree>
    <p:extLst>
      <p:ext uri="{BB962C8B-B14F-4D97-AF65-F5344CB8AC3E}">
        <p14:creationId xmlns:p14="http://schemas.microsoft.com/office/powerpoint/2010/main" val="248806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11277535" cy="914400"/>
          </a:xfrm>
        </p:spPr>
        <p:txBody>
          <a:bodyPr>
            <a:noAutofit/>
          </a:bodyPr>
          <a:lstStyle/>
          <a:p>
            <a:r>
              <a:rPr lang="en-US" sz="2800" dirty="0"/>
              <a:t>Past Month Marijuana Use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FFR1.13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53681"/>
              </p:ext>
            </p:extLst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9.6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17.0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18.7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19.8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22.1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4.8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5.6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6.5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7.9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1AF0BC-7E98-9848-A9B3-3EBA00FEE9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9952"/>
            <a:ext cx="6705600" cy="4194048"/>
          </a:xfrm>
        </p:spPr>
      </p:pic>
    </p:spTree>
    <p:extLst>
      <p:ext uri="{BB962C8B-B14F-4D97-AF65-F5344CB8AC3E}">
        <p14:creationId xmlns:p14="http://schemas.microsoft.com/office/powerpoint/2010/main" val="76254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"/>
            <a:ext cx="10744200" cy="914400"/>
          </a:xfrm>
        </p:spPr>
        <p:txBody>
          <a:bodyPr>
            <a:noAutofit/>
          </a:bodyPr>
          <a:lstStyle/>
          <a:p>
            <a:r>
              <a:rPr lang="en-US" sz="2800" dirty="0"/>
              <a:t>Past Month Cocaine Use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FFR1.16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349463"/>
              </p:ext>
            </p:extLst>
          </p:nvPr>
        </p:nvGraphicFramePr>
        <p:xfrm>
          <a:off x="2254357" y="5532097"/>
          <a:ext cx="6772275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261327-5116-634C-9B11-E85140A9565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92292"/>
            <a:ext cx="6781800" cy="4241708"/>
          </a:xfrm>
        </p:spPr>
      </p:pic>
    </p:spTree>
    <p:extLst>
      <p:ext uri="{BB962C8B-B14F-4D97-AF65-F5344CB8AC3E}">
        <p14:creationId xmlns:p14="http://schemas.microsoft.com/office/powerpoint/2010/main" val="427638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Past Year Heroin Use among People Aged 12 or Older, by Age Group: Percentages,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FFR1.22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1A059E-8D1E-6E49-81B9-AE96E57290E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7" y="1143000"/>
            <a:ext cx="6887317" cy="4279252"/>
          </a:xfrm>
        </p:spPr>
      </p:pic>
    </p:spTree>
    <p:extLst>
      <p:ext uri="{BB962C8B-B14F-4D97-AF65-F5344CB8AC3E}">
        <p14:creationId xmlns:p14="http://schemas.microsoft.com/office/powerpoint/2010/main" val="249971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"/>
            <a:ext cx="10652125" cy="914400"/>
          </a:xfrm>
        </p:spPr>
        <p:txBody>
          <a:bodyPr>
            <a:normAutofit/>
          </a:bodyPr>
          <a:lstStyle/>
          <a:p>
            <a:r>
              <a:rPr lang="en-US" sz="2800" dirty="0"/>
              <a:t>Past Year Marijuana Initiates among People Aged 12 or Older, by Age Group (in Millions): 2002-2017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FFR1.28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Note: Estimates of less than 0.1 million round to 0.0 million when shown to the nearest tenth of a million.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254357" y="5532097"/>
          <a:ext cx="6766560" cy="114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278816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341128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18091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279732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8966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967030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95971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89265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97359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323591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4570724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631409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729384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653293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99665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85468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9655839"/>
                    </a:ext>
                  </a:extLst>
                </a:gridCol>
              </a:tblGrid>
              <a:tr h="24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Age Group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2006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2008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2009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2010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2011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2012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2013</a:t>
                      </a:r>
                      <a:endParaRPr lang="en-US" sz="105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Med Cn" panose="020B0606030502030204" pitchFamily="34" charset="0"/>
                        </a:rPr>
                        <a:t>2014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27432" marR="27432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58399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2.6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3.0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065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12 to 17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1.4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98858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18 to 25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0.7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0.8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0.9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1.3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2720"/>
                  </a:ext>
                </a:extLst>
              </a:tr>
              <a:tr h="180363">
                <a:tc>
                  <a:txBody>
                    <a:bodyPr/>
                    <a:lstStyle/>
                    <a:p>
                      <a:pPr marL="0" marR="0" font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spc="5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HelveticaNeueLT Std Cn" panose="020B0506030502030204" pitchFamily="34" charset="0"/>
                        </a:rPr>
                        <a:t>26 or Older</a:t>
                      </a:r>
                      <a:endParaRPr lang="en-US" sz="10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27432" marT="36576" marB="36576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0.1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0.0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0.2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0.3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7780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6850" algn="dec"/>
                        </a:tabLs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	0.5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7750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4E40DE-1F1E-C14D-A660-5FFFCA1248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0034"/>
            <a:ext cx="6781801" cy="4034429"/>
          </a:xfrm>
        </p:spPr>
      </p:pic>
    </p:spTree>
    <p:extLst>
      <p:ext uri="{BB962C8B-B14F-4D97-AF65-F5344CB8AC3E}">
        <p14:creationId xmlns:p14="http://schemas.microsoft.com/office/powerpoint/2010/main" val="29480922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ables.potx" id="{0086CCEA-7856-466F-99E8-BD9CF7715F84}" vid="{5D2FEAC1-1C80-483E-8BAB-723ACFEA49F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ables.potx" id="{0086CCEA-7856-466F-99E8-BD9CF7715F84}" vid="{5D2FEAC1-1C80-483E-8BAB-723ACFEA49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BDA92905B564E9A58B55CAD14CF11" ma:contentTypeVersion="2" ma:contentTypeDescription="Create a new document." ma:contentTypeScope="" ma:versionID="5faedbee5f1679366bd2873cb29cb81d">
  <xsd:schema xmlns:xsd="http://www.w3.org/2001/XMLSchema" xmlns:xs="http://www.w3.org/2001/XMLSchema" xmlns:p="http://schemas.microsoft.com/office/2006/metadata/properties" xmlns:ns2="2060e245-81ef-4d8d-8b60-eaf1f9faf5e0" targetNamespace="http://schemas.microsoft.com/office/2006/metadata/properties" ma:root="true" ma:fieldsID="45270627fc3ffa1ce8ffcac4f0de5de0" ns2:_="">
    <xsd:import namespace="2060e245-81ef-4d8d-8b60-eaf1f9faf5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0e245-81ef-4d8d-8b60-eaf1f9faf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D4B42F-EBAB-45D0-8F5E-F6ECA5E20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0e245-81ef-4d8d-8b60-eaf1f9faf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5140F6-B5D4-41BC-9128-E737B07F1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1CDB76-6232-4181-B58F-F19957CAFB7A}">
  <ds:schemaRefs>
    <ds:schemaRef ds:uri="http://purl.org/dc/terms/"/>
    <ds:schemaRef ds:uri="http://schemas.openxmlformats.org/package/2006/metadata/core-properties"/>
    <ds:schemaRef ds:uri="2060e245-81ef-4d8d-8b60-eaf1f9faf5e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SAMHSA-PPT-template_FFR-slides</Template>
  <TotalTime>728</TotalTime>
  <Words>1638</Words>
  <Application>Microsoft Office PowerPoint</Application>
  <PresentationFormat>Widescreen</PresentationFormat>
  <Paragraphs>2113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Calibri</vt:lpstr>
      <vt:lpstr>HelveticaNeueLT Std Cn</vt:lpstr>
      <vt:lpstr>HelveticaNeueLT Std Med Cn</vt:lpstr>
      <vt:lpstr>Segoe UI</vt:lpstr>
      <vt:lpstr>Segoe UI Semibold</vt:lpstr>
      <vt:lpstr>Times New Roman</vt:lpstr>
      <vt:lpstr>Custom Design</vt:lpstr>
      <vt:lpstr>1_Custom Design</vt:lpstr>
      <vt:lpstr>2017 Annual Report Snippets NSDUH, SAMHSA, USA DHHS Selected Trends</vt:lpstr>
      <vt:lpstr>Past Month Cigarette Use among People Aged 12 or Older, by Age Group: Percentages, 2002-2017</vt:lpstr>
      <vt:lpstr>Smokers of One or More Packs of Cigarettes per Day among Past Month Daily Cigarette Smokers Aged 12 or Older, by Age Group: Percentages, 2002-2017</vt:lpstr>
      <vt:lpstr>Past Month Alcohol Use among People Aged 12 or Older, by Age Group: Percentages, 2002-2017</vt:lpstr>
      <vt:lpstr>Current Alcohol Use among People Aged 12 to 20: Percentages, 2002-2017</vt:lpstr>
      <vt:lpstr>Past Month Marijuana Use among People Aged 12 or Older, by Age Group: Percentages, 2002-2017</vt:lpstr>
      <vt:lpstr>Past Month Cocaine Use among People Aged 12 or Older, by Age Group: Percentages, 2002-2017</vt:lpstr>
      <vt:lpstr>Past Year Heroin Use among People Aged 12 or Older, by Age Group: Percentages, 2002-2017</vt:lpstr>
      <vt:lpstr>Past Year Marijuana Initiates among People Aged 12 or Older, by Age Group (in Millions): 2002-2017</vt:lpstr>
      <vt:lpstr>Past Year Cocaine Initiates among People Aged 12 or Older, by Age Group (in Thousands): 2002-2017</vt:lpstr>
      <vt:lpstr>Past Year Heroin Initiates among People Aged 12 or Older, by Age Group (in Thousands): 2002-2017</vt:lpstr>
      <vt:lpstr>Alcohol Use Disorder in the Past Year among People Aged 12 or Older, by Age Group: Percentages, 2002-2017</vt:lpstr>
      <vt:lpstr>Marijuana Use Disorder in the Past Year among People Aged 12 or Older, by Age Group: Percentages, 2002-2017</vt:lpstr>
      <vt:lpstr>Cocaine Use Disorder in the Past Year among People Aged 12 or Older, by Age Group: Percentages, 2002-2017</vt:lpstr>
      <vt:lpstr>Heroin Use Disorder in the Past Year among People Aged 12 or Older, by Age Group: Percentages, 2002-2017</vt:lpstr>
      <vt:lpstr>Major Depressive Episode (MDE) and MDE with Severe Impairment in the Past Year among Youths Aged 12 to 17: Percentages, 2004-2017</vt:lpstr>
      <vt:lpstr>Major Depressive Episode in the Past Year among Adults Aged 18 or Older, by Age Group: Percentages, 2005-2017</vt:lpstr>
      <vt:lpstr>Major Depressive Episode with Severe Impairment in the Past Year among Adults Aged 18 or Older, by Age Group: Percentages, 2009-2017</vt:lpstr>
      <vt:lpstr>Any Mental Illness in the Past Year among Adults Aged 18 or Older, by Age Group: Percentages, 2008-2017</vt:lpstr>
      <vt:lpstr>Serious Mental Illness in the Past Year among Adults Aged 18 or Older, by Age Group: Percentages, 2008-2017</vt:lpstr>
      <vt:lpstr>Any Mental Illness Excluding Serious Mental Illness in the Past Year among Adults Aged 18 or Older, by Age Group: Percentages, 2008-2017</vt:lpstr>
      <vt:lpstr>Suicidal Thoughts in the Past Year among Adults Aged 18 or Older, by Age Group: Percentages, 2008-2017</vt:lpstr>
      <vt:lpstr>Suicide Plans in the Past Year among Adults Aged 18 or Older, by Age Group: Percentages, 2008-2017</vt:lpstr>
      <vt:lpstr>Suicide Attempts in the Past Year among Adults Aged 18 or Older, by Age Group: Percentages, 2008-2017</vt:lpstr>
      <vt:lpstr>Received Treatment in the Past Year for Depression among Youths Aged 12 to 17 with a Past Year Major Depressive Episode (MDE) or MDE with Severe Impairment: Percentages, 2004-2017</vt:lpstr>
      <vt:lpstr>Received Treatment in the Past Year for Depression among Adults Aged 18 or Older with a Past Year Major Depressive Episode (MDE) or MDE with Severe Impairment: Percentages, 2009-2017</vt:lpstr>
      <vt:lpstr>Sources of Mental Health Services in the Past Year among Youths Aged 12 to 17: Percentages, 2009-2017</vt:lpstr>
      <vt:lpstr>Type of Mental Health Services Received in the Past Year among Adults Aged 18 or Older: Percentages, 2002-2017</vt:lpstr>
      <vt:lpstr>Type of Mental Health Services Received in the Past Year among Adults Aged 18 or Older with Any Mental Illness in the Past Year: Percentages, 2008-2017</vt:lpstr>
      <vt:lpstr>Type of Mental Health Services Received in the Past Year among Adults Aged 18 or Older with Serious Mental Illness in the Past Year: Percentages, 2008-2017</vt:lpstr>
      <vt:lpstr>Perceived Unmet Need for Mental Health Services in the Past Year among Adults Aged 18 or Older, by Mental Illness Status: Percentages, 2002-2017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Jessup, E. Andrew</dc:creator>
  <cp:lastModifiedBy>Stuart</cp:lastModifiedBy>
  <cp:revision>58</cp:revision>
  <cp:lastPrinted>2018-09-15T21:31:02Z</cp:lastPrinted>
  <dcterms:created xsi:type="dcterms:W3CDTF">2018-05-31T01:09:26Z</dcterms:created>
  <dcterms:modified xsi:type="dcterms:W3CDTF">2018-09-15T22:48:44Z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0x01010098CBDA92905B564E9A58B55CAD14CF11</vt:lpwstr>
  </property>
</Properties>
</file>